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3" r:id="rId3"/>
    <p:sldId id="413" r:id="rId4"/>
    <p:sldId id="408" r:id="rId5"/>
    <p:sldId id="432" r:id="rId6"/>
    <p:sldId id="433" r:id="rId7"/>
    <p:sldId id="434" r:id="rId8"/>
    <p:sldId id="436" r:id="rId9"/>
    <p:sldId id="420" r:id="rId10"/>
    <p:sldId id="421" r:id="rId11"/>
    <p:sldId id="415" r:id="rId12"/>
    <p:sldId id="435" r:id="rId13"/>
    <p:sldId id="428" r:id="rId14"/>
    <p:sldId id="264" r:id="rId15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66FF33"/>
    <a:srgbClr val="FFFFFF"/>
    <a:srgbClr val="003399"/>
    <a:srgbClr val="336699"/>
    <a:srgbClr val="008080"/>
    <a:srgbClr val="0099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7" autoAdjust="0"/>
    <p:restoredTop sz="88087" autoAdjust="0"/>
  </p:normalViewPr>
  <p:slideViewPr>
    <p:cSldViewPr>
      <p:cViewPr varScale="1">
        <p:scale>
          <a:sx n="99" d="100"/>
          <a:sy n="99" d="100"/>
        </p:scale>
        <p:origin x="184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1008" y="-96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6FD567B-3CD6-4589-8696-AC86BF2C10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CF6265A2-EFC6-4FA4-AB35-0EED5507B3A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F6DCF206-F55E-450B-A08F-F04FC3DC02E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B961EFF2-C9B2-4E61-AD57-8E850AE7344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86AC63C-F5CF-481D-B38C-C0D0D34FAF6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319E055-CAC9-48D4-BB60-6824A1AEE93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0C97CD1-8234-405D-806B-401C7AB7FB1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9C5A1D-D036-4F12-8AAC-3D7E722AB45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3EDD42C6-508A-4337-9D22-2E1447A4EF0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3A12A2FA-72D4-4112-BFD5-F67A7131261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993DB6C3-1B68-493D-B382-FEFDD2F320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5AA3265-3861-43D1-865F-9E2B1AAF0F3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2BF41-E4A9-4F5F-9129-1D1A544BEE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6EF7D8-5B01-4D6B-9BE2-AF45321C435D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6147" name="Rectangle 1026">
            <a:extLst>
              <a:ext uri="{FF2B5EF4-FFF2-40B4-BE49-F238E27FC236}">
                <a16:creationId xmlns:a16="http://schemas.microsoft.com/office/drawing/2014/main" id="{65C1F0C4-691D-4710-802A-949841B13A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1027">
            <a:extLst>
              <a:ext uri="{FF2B5EF4-FFF2-40B4-BE49-F238E27FC236}">
                <a16:creationId xmlns:a16="http://schemas.microsoft.com/office/drawing/2014/main" id="{6C9D107E-2431-4136-A933-2FF84052F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8E4B871D-616A-4282-96F3-C745A11FBE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2D04A2-03A8-403D-AB92-C024F43A2A22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10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53B9E96-3911-4EE6-BA75-0C42E473B3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AE10E0D-A7CE-48BA-8054-9C066E3D7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H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E4A1EED6-822C-4A62-9B3B-1FA04CC073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C2FAAA-0C65-4DFF-9826-03CD84AB8164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0A89335-487E-40EC-BB52-86737B49B0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85E1077D-48C1-4900-AE87-A278792157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H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8E4B871D-616A-4282-96F3-C745A11FBE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2D04A2-03A8-403D-AB92-C024F43A2A22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53B9E96-3911-4EE6-BA75-0C42E473B3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AE10E0D-A7CE-48BA-8054-9C066E3D7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H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614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2C828F5-5645-4E02-879B-0F05C4AE21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5F298F-D0E5-497C-BCF3-032BB98DEF03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96FC426-9C1E-497A-BAF5-D35E0BB2B0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CA51D8C-E190-4FE4-AD3A-F5CB3D8391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H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9F0DA108-D476-4943-9FD2-6F1A5A59E1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1DBA04-6F56-4C9B-B806-5E5440F03930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C3D2E41-C317-4CB0-BD5E-5FF55DF2D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5725CC7-6713-4B8D-8105-25CED17FCB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7E63DC0-F36D-47D5-A6C2-7CAC26827F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8BE475-97E4-45EF-BC8B-B3596AFBDA36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5942EFF-A059-4C46-8FD0-59BAEAAE1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9F35873-8F2A-4A81-BEF6-F46E81395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H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697861B2-075E-440E-A937-BE5020CD5B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0A798B-2E58-41E0-805A-7CD355F0D5BD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9C8C477-FC3B-4C3A-862E-161F2FEE0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A790EED-972F-49F5-AA77-0A43E0B0E2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fr-FR">
                <a:latin typeface="Arial" panose="020B0604020202020204" pitchFamily="34" charset="0"/>
              </a:rPr>
              <a:t>Nous passons aux rapports de comité. Ils seront traités en bloc 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3543F23D-B335-4925-A7FF-DC4B4C92E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AB3376-564E-4183-BBEB-630D7171E78D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E1AC30E-5EEE-44C1-AC42-CE29F9A3C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FDC46DC-0F2F-4429-9E08-6E2DEB73C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fr-FR">
                <a:latin typeface="Arial" panose="020B0604020202020204" pitchFamily="34" charset="0"/>
              </a:rPr>
              <a:t>Nous passons aux rapports de comité. Ils seront traités en bloc 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3543F23D-B335-4925-A7FF-DC4B4C92E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AB3376-564E-4183-BBEB-630D7171E78D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E1AC30E-5EEE-44C1-AC42-CE29F9A3C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FDC46DC-0F2F-4429-9E08-6E2DEB73C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fr-FR">
                <a:latin typeface="Arial" panose="020B0604020202020204" pitchFamily="34" charset="0"/>
              </a:rPr>
              <a:t>Nous passons aux rapports de comité. Ils seront traités en bloc .</a:t>
            </a:r>
          </a:p>
        </p:txBody>
      </p:sp>
    </p:spTree>
    <p:extLst>
      <p:ext uri="{BB962C8B-B14F-4D97-AF65-F5344CB8AC3E}">
        <p14:creationId xmlns:p14="http://schemas.microsoft.com/office/powerpoint/2010/main" val="118127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3543F23D-B335-4925-A7FF-DC4B4C92E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AB3376-564E-4183-BBEB-630D7171E78D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E1AC30E-5EEE-44C1-AC42-CE29F9A3C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FDC46DC-0F2F-4429-9E08-6E2DEB73C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fr-FR">
                <a:latin typeface="Arial" panose="020B0604020202020204" pitchFamily="34" charset="0"/>
              </a:rPr>
              <a:t>Nous passons aux rapports de comité. Ils seront traités en bloc .</a:t>
            </a:r>
          </a:p>
        </p:txBody>
      </p:sp>
    </p:spTree>
    <p:extLst>
      <p:ext uri="{BB962C8B-B14F-4D97-AF65-F5344CB8AC3E}">
        <p14:creationId xmlns:p14="http://schemas.microsoft.com/office/powerpoint/2010/main" val="313673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3543F23D-B335-4925-A7FF-DC4B4C92E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AB3376-564E-4183-BBEB-630D7171E78D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E1AC30E-5EEE-44C1-AC42-CE29F9A3C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FDC46DC-0F2F-4429-9E08-6E2DEB73C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fr-FR">
                <a:latin typeface="Arial" panose="020B0604020202020204" pitchFamily="34" charset="0"/>
              </a:rPr>
              <a:t>Nous passons aux rapports de comité. Ils seront traités en bloc .</a:t>
            </a:r>
          </a:p>
        </p:txBody>
      </p:sp>
    </p:spTree>
    <p:extLst>
      <p:ext uri="{BB962C8B-B14F-4D97-AF65-F5344CB8AC3E}">
        <p14:creationId xmlns:p14="http://schemas.microsoft.com/office/powerpoint/2010/main" val="4183195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3543F23D-B335-4925-A7FF-DC4B4C92E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AB3376-564E-4183-BBEB-630D7171E78D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E1AC30E-5EEE-44C1-AC42-CE29F9A3C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FDC46DC-0F2F-4429-9E08-6E2DEB73C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fr-FR">
                <a:latin typeface="Arial" panose="020B0604020202020204" pitchFamily="34" charset="0"/>
              </a:rPr>
              <a:t>Nous passons aux rapports de comité. Ils seront traités en bloc .</a:t>
            </a:r>
          </a:p>
        </p:txBody>
      </p:sp>
    </p:spTree>
    <p:extLst>
      <p:ext uri="{BB962C8B-B14F-4D97-AF65-F5344CB8AC3E}">
        <p14:creationId xmlns:p14="http://schemas.microsoft.com/office/powerpoint/2010/main" val="299626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5E9CC5-4882-4FA3-BCB4-7C4D1013B9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58F8ED-C77E-4B5E-8FB7-F9A3D77596B6}" type="slidenum">
              <a:rPr kumimoji="0" lang="fr-FR" altLang="fr-F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</a:t>
            </a:fld>
            <a:endParaRPr kumimoji="0" lang="fr-FR" altLang="fr-FR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70822C9-EFC4-44EA-88B8-C6899D05C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470E0A8-0FDB-4C52-BF1C-7FAD3E483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H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A13999E-6E79-412B-867E-64E7FB017BD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9457C237-2063-430A-BD90-9B82F54989F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767854F-AF5E-4681-AE29-8BC5E770DDC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fr-CH"/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EE521CA0-AD05-43B7-969E-C1920723D187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fr-CH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88F08164-52D4-4000-B8F9-791D77CFB2C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fr-CH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B31F3618-8AF4-495B-8FE0-9738312C53B7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FE8C9793-174D-42D3-803D-161D97A58A7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fr-CH"/>
              </a:p>
            </p:txBody>
          </p:sp>
        </p:grp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2E857C24-B8D9-4CBD-8C99-D8953337C03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fr-CH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846485CC-17B3-4FF1-B731-08A1A729F83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616 h 1906"/>
                <a:gd name="T4" fmla="*/ 6035 w 5740"/>
                <a:gd name="T5" fmla="*/ 616 h 1906"/>
                <a:gd name="T6" fmla="*/ 6035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13" name="Line 16">
            <a:extLst>
              <a:ext uri="{FF2B5EF4-FFF2-40B4-BE49-F238E27FC236}">
                <a16:creationId xmlns:a16="http://schemas.microsoft.com/office/drawing/2014/main" id="{53A88E33-D292-4101-BCB1-92F35F62264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792163" y="1089025"/>
            <a:ext cx="0" cy="3527425"/>
          </a:xfrm>
          <a:prstGeom prst="line">
            <a:avLst/>
          </a:prstGeom>
          <a:noFill/>
          <a:ln w="9525">
            <a:solidFill>
              <a:srgbClr val="FFFFFF">
                <a:alpha val="39999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H"/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75A71CBE-D762-4139-9F5A-0947EEBA765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476375" y="2492375"/>
            <a:ext cx="2051050" cy="2628900"/>
          </a:xfrm>
          <a:prstGeom prst="line">
            <a:avLst/>
          </a:prstGeom>
          <a:noFill/>
          <a:ln w="9525">
            <a:solidFill>
              <a:srgbClr val="FFFFFF">
                <a:alpha val="39999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H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C4063209-1956-4F0C-B2EB-1C1844D95F5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835150" y="5768975"/>
            <a:ext cx="6805613" cy="0"/>
          </a:xfrm>
          <a:prstGeom prst="line">
            <a:avLst/>
          </a:prstGeom>
          <a:noFill/>
          <a:ln w="9525">
            <a:solidFill>
              <a:srgbClr val="FFFFFF">
                <a:alpha val="39999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H"/>
          </a:p>
        </p:txBody>
      </p:sp>
      <p:pic>
        <p:nvPicPr>
          <p:cNvPr id="16" name="Picture 19" descr="Valais">
            <a:extLst>
              <a:ext uri="{FF2B5EF4-FFF2-40B4-BE49-F238E27FC236}">
                <a16:creationId xmlns:a16="http://schemas.microsoft.com/office/drawing/2014/main" id="{1034BFC6-2029-42B5-96F2-85B26AD29F70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553075"/>
            <a:ext cx="10096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311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0311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B49DB56-B5EC-44E4-9DFC-385CDAB3A91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501F438F-9217-40FD-940B-8300DA0D8B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726B3DF3-2729-4268-97B5-7CF50260A8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11A96-181F-4BA7-B460-2A6234BC3EF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54187590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605D582-32C5-4DA7-AA76-9594359A51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D9B977C-ED61-4F91-B803-084399D4F8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50F90-4FC2-406F-945E-3BFD8710C88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4442CFE-39D8-4395-A070-6FF5AD30ED52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2790385405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EBAFDD1-33C7-41EB-96E0-7820E0F177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7D8A0BD-64EB-4E5B-8AAE-B55639DA7C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6BF0C-1035-432E-9B51-72FBA6B69B2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E174EA9-41BF-4A90-926E-4A4452C7FA8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3283067932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71E911F-6D93-4732-A0FD-900090CC9B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C6E9142-C310-4AD7-9062-9909D76B17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24677-2D58-4E7E-9AF7-8A35D9CF4F9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3C36F7D9-6C2A-4C32-AF87-3163858D9C6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966703265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A2B8465-4450-4FEC-B1A0-F3DC054CD0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35ED1D-372B-48EC-9FC0-78022AACC5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89F17-7420-4086-BEE0-8A86403DA25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6665F569-2AF0-4E98-9C40-0FC8345A57A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464081838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8B94CFF-12BD-493D-9C7F-B9957B6E38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07974AE-D50E-4123-AC08-9A6F2EE823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66A84-63B8-4720-8B60-F65BECD4D2B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052DCACF-6BF2-4F9F-811E-5A66F7F95FF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737190510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B67D609-B3A2-4965-AB35-049DFD739E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3AC90C6-0C58-41F2-B8D8-80A2271C06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0FF5B-6D1E-479D-9D83-8D52853FEA5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D2B5CCDE-7740-444C-87AB-016690611A6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2864205800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9720F-1D9D-40E1-8A44-BB1888DE99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256A61-EEB6-4053-9F89-66436DDEB0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B0024-A5C7-4665-BE5E-F6E83B28B38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ADEE7F3B-33C3-404B-A14F-DAA8FB20583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2977789934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re. Image de la bibliothèqu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e l'image de la bibliothèque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70DCD19-420B-4122-BB8F-8A8CB12483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EC98B6A-7F7E-471B-B170-13BF1FD0227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7EAF4-1FB0-4A1A-AC57-2D5E5CA86D4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BBBBFBC0-40C8-49AF-BC7F-81901813335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1971684559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91D2E26-65A6-4B22-87B0-9BC1B7FD8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B2356CD-E17B-4AB7-89F6-C671FEDE1A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6CB9C-F99E-430E-9954-32218ECA167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C5D28303-3DC5-49BF-A150-8F113FAF82C2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609200193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2DB996-CEA1-4A65-8D31-CD7DA6F9EA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610F2AB-B6FD-46C8-9108-84686BDBF07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8F31D-7981-466C-B671-133AAFE8707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17F83FFC-D5F4-4515-B0F1-C3D0E1263B3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1091325093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B2A7E7-21BE-463B-ACB3-5A0794F643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8E1F5E-9B8F-49DB-91E3-1303A57681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85B6DE-905C-4A72-AEF3-371084EB242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78A9904-62AC-4CAF-A5CF-7FB7DEB13B1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1702269030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EEEB325-478D-4FB1-B36E-CDB70D7E91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10D684F-8CFE-4618-AA13-4F985DE854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F6986-E694-4ACA-B00B-F95190314D1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92560AF-C99F-40FD-A580-8720AB95A0F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3295510695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2985B6-A54E-40AB-9742-2D1744F9EF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AEC41-FC3E-43C1-935A-00A2A5E5B5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19E5A-B135-4EC4-A0BC-03F8751D16AA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0C1AB5DA-DE58-4BD0-B53F-BD59DA1DF5D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2616515393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45C0AC8-0C7F-4011-9D32-07C8415AD6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B9525D9-6720-41D2-AA75-4102F54CFA5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4A942-1F29-4512-85B2-9F80BED83EF6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6202CD5-5308-4FC6-9310-5CA7BCAD6E2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910224989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86E5729-9C6F-4E56-918C-2C9104ED68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9BBB8-6D31-4CC3-9F39-880BE2B553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1C67F-EEE2-4E62-A307-5547EE4CB6C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F15920B2-3DC3-4204-A056-D469228A4A7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556458737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A57739C-E686-40B7-A4DD-26FB33E35E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9FBC15A-4E20-474E-BC04-CC75FD48523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596E9-4DF9-4C47-BE7E-C975E1C54B5F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80921382-FB08-4BFB-BA41-1E3DDF7B1D0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</p:spTree>
    <p:extLst>
      <p:ext uri="{BB962C8B-B14F-4D97-AF65-F5344CB8AC3E}">
        <p14:creationId xmlns:p14="http://schemas.microsoft.com/office/powerpoint/2010/main" val="2170793405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>
            <a:extLst>
              <a:ext uri="{FF2B5EF4-FFF2-40B4-BE49-F238E27FC236}">
                <a16:creationId xmlns:a16="http://schemas.microsoft.com/office/drawing/2014/main" id="{E1F0F572-B5A4-4014-8860-EAEE2569B1E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7C0AD43C-C7FB-4EFF-8BA1-31AD2F030F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5B2CC29-8A28-456C-8312-CA60A909D35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EB8F75F8-D557-4738-83CD-6194FE4D8B4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6" name="Group 5">
              <a:extLst>
                <a:ext uri="{FF2B5EF4-FFF2-40B4-BE49-F238E27FC236}">
                  <a16:creationId xmlns:a16="http://schemas.microsoft.com/office/drawing/2014/main" id="{E7B4F55D-5738-4387-963E-FBF7F57C85C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02086" name="Freeform 6">
                <a:extLst>
                  <a:ext uri="{FF2B5EF4-FFF2-40B4-BE49-F238E27FC236}">
                    <a16:creationId xmlns:a16="http://schemas.microsoft.com/office/drawing/2014/main" id="{ADDEC91D-BFDA-492C-82B9-265FDD22A33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fr-CH"/>
              </a:p>
            </p:txBody>
          </p:sp>
          <p:sp>
            <p:nvSpPr>
              <p:cNvPr id="302087" name="Freeform 7">
                <a:extLst>
                  <a:ext uri="{FF2B5EF4-FFF2-40B4-BE49-F238E27FC236}">
                    <a16:creationId xmlns:a16="http://schemas.microsoft.com/office/drawing/2014/main" id="{A20E1399-63D7-4596-80FB-BDC0DB26E503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fr-CH"/>
              </a:p>
            </p:txBody>
          </p:sp>
          <p:sp>
            <p:nvSpPr>
              <p:cNvPr id="302088" name="Freeform 8">
                <a:extLst>
                  <a:ext uri="{FF2B5EF4-FFF2-40B4-BE49-F238E27FC236}">
                    <a16:creationId xmlns:a16="http://schemas.microsoft.com/office/drawing/2014/main" id="{6DF85650-0CDF-4108-9CD1-81D53D257164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fr-CH"/>
              </a:p>
            </p:txBody>
          </p:sp>
          <p:sp>
            <p:nvSpPr>
              <p:cNvPr id="1042" name="Freeform 9">
                <a:extLst>
                  <a:ext uri="{FF2B5EF4-FFF2-40B4-BE49-F238E27FC236}">
                    <a16:creationId xmlns:a16="http://schemas.microsoft.com/office/drawing/2014/main" id="{5039DB98-2F2F-49C1-BE91-8DC1E281FB4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302090" name="Freeform 10">
                <a:extLst>
                  <a:ext uri="{FF2B5EF4-FFF2-40B4-BE49-F238E27FC236}">
                    <a16:creationId xmlns:a16="http://schemas.microsoft.com/office/drawing/2014/main" id="{F80A7BC6-BBA8-4EBC-8D04-8F76A30D15F0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fr-CH"/>
              </a:p>
            </p:txBody>
          </p:sp>
        </p:grpSp>
        <p:sp>
          <p:nvSpPr>
            <p:cNvPr id="302091" name="Freeform 11">
              <a:extLst>
                <a:ext uri="{FF2B5EF4-FFF2-40B4-BE49-F238E27FC236}">
                  <a16:creationId xmlns:a16="http://schemas.microsoft.com/office/drawing/2014/main" id="{61C55B40-7101-41AC-A8F8-9FEEF72F8AB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fr-CH"/>
            </a:p>
          </p:txBody>
        </p:sp>
        <p:sp>
          <p:nvSpPr>
            <p:cNvPr id="1038" name="Freeform 12">
              <a:extLst>
                <a:ext uri="{FF2B5EF4-FFF2-40B4-BE49-F238E27FC236}">
                  <a16:creationId xmlns:a16="http://schemas.microsoft.com/office/drawing/2014/main" id="{9FA8D70C-D7E6-4758-BC48-5027007CF7D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616 h 1906"/>
                <a:gd name="T4" fmla="*/ 6035 w 5740"/>
                <a:gd name="T5" fmla="*/ 616 h 1906"/>
                <a:gd name="T6" fmla="*/ 6035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302093" name="Rectangle 13">
            <a:extLst>
              <a:ext uri="{FF2B5EF4-FFF2-40B4-BE49-F238E27FC236}">
                <a16:creationId xmlns:a16="http://schemas.microsoft.com/office/drawing/2014/main" id="{BD93085C-1BD0-4B36-B452-92EC1E25F5C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302094" name="Rectangle 14">
            <a:extLst>
              <a:ext uri="{FF2B5EF4-FFF2-40B4-BE49-F238E27FC236}">
                <a16:creationId xmlns:a16="http://schemas.microsoft.com/office/drawing/2014/main" id="{E734EC60-E95C-486C-B0BA-2CB7F6BA610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USKA-Valais-Wallis</a:t>
            </a:r>
          </a:p>
        </p:txBody>
      </p:sp>
      <p:sp>
        <p:nvSpPr>
          <p:cNvPr id="302095" name="Rectangle 15">
            <a:extLst>
              <a:ext uri="{FF2B5EF4-FFF2-40B4-BE49-F238E27FC236}">
                <a16:creationId xmlns:a16="http://schemas.microsoft.com/office/drawing/2014/main" id="{96FBA35C-A42F-44BC-A6EB-95FFF4160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32" name="Line 16">
            <a:extLst>
              <a:ext uri="{FF2B5EF4-FFF2-40B4-BE49-F238E27FC236}">
                <a16:creationId xmlns:a16="http://schemas.microsoft.com/office/drawing/2014/main" id="{1C30A7BB-B42D-4FEA-A289-1AE98E59FE0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476375" y="2492375"/>
            <a:ext cx="2051050" cy="2628900"/>
          </a:xfrm>
          <a:prstGeom prst="line">
            <a:avLst/>
          </a:prstGeom>
          <a:noFill/>
          <a:ln w="9525">
            <a:solidFill>
              <a:srgbClr val="FFFFFF">
                <a:alpha val="30196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H"/>
          </a:p>
        </p:txBody>
      </p:sp>
      <p:sp>
        <p:nvSpPr>
          <p:cNvPr id="1033" name="Line 17">
            <a:extLst>
              <a:ext uri="{FF2B5EF4-FFF2-40B4-BE49-F238E27FC236}">
                <a16:creationId xmlns:a16="http://schemas.microsoft.com/office/drawing/2014/main" id="{F8706D3E-4691-4E00-9001-5A3AA88BAC9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835150" y="5768975"/>
            <a:ext cx="6805613" cy="0"/>
          </a:xfrm>
          <a:prstGeom prst="line">
            <a:avLst/>
          </a:prstGeom>
          <a:noFill/>
          <a:ln w="9525">
            <a:solidFill>
              <a:srgbClr val="FFFFFF">
                <a:alpha val="39999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H"/>
          </a:p>
        </p:txBody>
      </p:sp>
      <p:sp>
        <p:nvSpPr>
          <p:cNvPr id="1034" name="Line 18">
            <a:extLst>
              <a:ext uri="{FF2B5EF4-FFF2-40B4-BE49-F238E27FC236}">
                <a16:creationId xmlns:a16="http://schemas.microsoft.com/office/drawing/2014/main" id="{3ED2932E-ED07-4379-8148-3563A3ED5B8E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781050" y="1096963"/>
            <a:ext cx="0" cy="3527425"/>
          </a:xfrm>
          <a:prstGeom prst="line">
            <a:avLst/>
          </a:prstGeom>
          <a:noFill/>
          <a:ln w="9525">
            <a:solidFill>
              <a:srgbClr val="FFFFFF">
                <a:alpha val="39999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H"/>
          </a:p>
        </p:txBody>
      </p:sp>
      <p:pic>
        <p:nvPicPr>
          <p:cNvPr id="1035" name="Picture 19" descr="Valais">
            <a:extLst>
              <a:ext uri="{FF2B5EF4-FFF2-40B4-BE49-F238E27FC236}">
                <a16:creationId xmlns:a16="http://schemas.microsoft.com/office/drawing/2014/main" id="{91275B8D-3469-4508-A36D-ED3133F8C7C7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553075"/>
            <a:ext cx="976313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4359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</p:sldLayoutIdLst>
  <p:transition>
    <p:zoom/>
  </p:transition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ska.ch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4">
            <a:extLst>
              <a:ext uri="{FF2B5EF4-FFF2-40B4-BE49-F238E27FC236}">
                <a16:creationId xmlns:a16="http://schemas.microsoft.com/office/drawing/2014/main" id="{5BEAC762-195B-42EA-A723-4F8A98F1A5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D4B0317F-F54C-46F5-AB75-40B12102394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288540" y="1969790"/>
            <a:ext cx="7867650" cy="1522412"/>
          </a:xfrm>
        </p:spPr>
        <p:txBody>
          <a:bodyPr lIns="92075" tIns="46038" rIns="92075" bIns="46038" anchor="b"/>
          <a:lstStyle/>
          <a:p>
            <a:pPr eaLnBrk="1" hangingPunct="1">
              <a:defRPr/>
            </a:pPr>
            <a:r>
              <a:rPr lang="fr-FR" sz="4400" dirty="0"/>
              <a:t>HB9Ynet Valais</a:t>
            </a:r>
            <a:br>
              <a:rPr lang="fr-FR" sz="4400" dirty="0"/>
            </a:br>
            <a:r>
              <a:rPr lang="fr-FR" sz="4400" dirty="0" err="1"/>
              <a:t>Hamnet</a:t>
            </a:r>
            <a:r>
              <a:rPr lang="fr-FR" sz="4400" dirty="0"/>
              <a:t> CH</a:t>
            </a:r>
            <a:endParaRPr lang="fr-FR" sz="4400" i="1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28EDCC7-9795-44D7-BAF7-DAE32B7572F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00338" y="4652963"/>
            <a:ext cx="4572000" cy="122555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fr-CH" dirty="0"/>
              <a:t>18-02-2023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9C5DF2-99FC-4F4C-A31A-5923A10C986E}"/>
              </a:ext>
            </a:extLst>
          </p:cNvPr>
          <p:cNvSpPr/>
          <p:nvPr/>
        </p:nvSpPr>
        <p:spPr>
          <a:xfrm>
            <a:off x="3124200" y="656692"/>
            <a:ext cx="312777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Welcome</a:t>
            </a:r>
            <a:endParaRPr lang="fr-F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F41C00-22D4-016A-8804-0E9F81A7D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14" y="3429000"/>
            <a:ext cx="2232248" cy="108964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u pied de page 5">
            <a:extLst>
              <a:ext uri="{FF2B5EF4-FFF2-40B4-BE49-F238E27FC236}">
                <a16:creationId xmlns:a16="http://schemas.microsoft.com/office/drawing/2014/main" id="{EA5AE663-9BE5-4093-B310-633C304DC4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5382FD90-B050-4F5F-B88B-AA2E0771652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H" sz="4000" dirty="0"/>
              <a:t>Projets / </a:t>
            </a:r>
            <a:r>
              <a:rPr lang="fr-CH" sz="4000" i="1" dirty="0" err="1"/>
              <a:t>Projekte</a:t>
            </a:r>
            <a:endParaRPr lang="fr-FR" sz="4000" i="1" dirty="0"/>
          </a:p>
        </p:txBody>
      </p:sp>
      <p:sp>
        <p:nvSpPr>
          <p:cNvPr id="147460" name="Rectangle 4">
            <a:extLst>
              <a:ext uri="{FF2B5EF4-FFF2-40B4-BE49-F238E27FC236}">
                <a16:creationId xmlns:a16="http://schemas.microsoft.com/office/drawing/2014/main" id="{3CA382BA-A106-4D72-8814-D77A7FABE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789363"/>
            <a:ext cx="82296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fr-FR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9A69C59-92BF-4763-95D6-330D7B5E4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2017525"/>
            <a:ext cx="609600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fr-CH" sz="2800" kern="0" dirty="0"/>
              <a:t>Améliorer les liaisonsHB9Ynet  / </a:t>
            </a:r>
            <a:r>
              <a:rPr lang="fr-CH" sz="2800" i="1" kern="0" dirty="0" err="1"/>
              <a:t>Verbindungen</a:t>
            </a:r>
            <a:r>
              <a:rPr lang="fr-CH" sz="2800" i="1" kern="0" dirty="0"/>
              <a:t> </a:t>
            </a:r>
            <a:r>
              <a:rPr lang="fr-CH" sz="2800" i="1" kern="0" dirty="0" err="1"/>
              <a:t>verbessern</a:t>
            </a:r>
            <a:endParaRPr lang="fr-CH" sz="2800" i="1" kern="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fr-CH" sz="2400" kern="0" dirty="0"/>
              <a:t>Plaine-Morte vers Roc-Blanc (Bas-Valais)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CH" sz="2400" kern="0" dirty="0"/>
              <a:t>Plaine-Morte vers </a:t>
            </a:r>
            <a:r>
              <a:rPr lang="fr-CH" sz="2400" kern="0" dirty="0" err="1"/>
              <a:t>Wasenalp</a:t>
            </a:r>
            <a:r>
              <a:rPr lang="fr-CH" sz="2400" kern="0" dirty="0"/>
              <a:t> (Haut-Valais)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fr-CH" sz="2800" kern="0" dirty="0"/>
              <a:t>Etudier une sortie-liaison sur Vaud / </a:t>
            </a:r>
            <a:r>
              <a:rPr lang="fr-CH" sz="2800" i="1" kern="0" dirty="0" err="1"/>
              <a:t>Verbindung</a:t>
            </a:r>
            <a:r>
              <a:rPr lang="fr-CH" sz="2800" i="1" kern="0" dirty="0"/>
              <a:t> </a:t>
            </a:r>
            <a:r>
              <a:rPr lang="fr-CH" sz="2800" i="1" kern="0" dirty="0" err="1"/>
              <a:t>Richtung</a:t>
            </a:r>
            <a:r>
              <a:rPr lang="fr-CH" sz="2800" i="1" kern="0" dirty="0"/>
              <a:t> </a:t>
            </a:r>
            <a:r>
              <a:rPr lang="fr-CH" sz="2800" i="1" kern="0" dirty="0" err="1"/>
              <a:t>Waadt</a:t>
            </a:r>
            <a:endParaRPr lang="fr-CH" sz="2800" i="1" kern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fr-FR" sz="2800" kern="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ce réservé du pied de page 5">
            <a:extLst>
              <a:ext uri="{FF2B5EF4-FFF2-40B4-BE49-F238E27FC236}">
                <a16:creationId xmlns:a16="http://schemas.microsoft.com/office/drawing/2014/main" id="{0C2B8B55-1CA7-4291-8442-3F7D073049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D2EA6DDC-E3CE-416D-8B3D-FB06BAA7457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719137"/>
          </a:xfrm>
        </p:spPr>
        <p:txBody>
          <a:bodyPr/>
          <a:lstStyle/>
          <a:p>
            <a:pPr eaLnBrk="1" hangingPunct="1">
              <a:defRPr/>
            </a:pPr>
            <a:r>
              <a:rPr lang="fr-CH" sz="4000" dirty="0"/>
              <a:t>Projets / </a:t>
            </a:r>
            <a:r>
              <a:rPr lang="fr-CH" sz="4000" i="1" dirty="0" err="1"/>
              <a:t>Projekte</a:t>
            </a:r>
            <a:endParaRPr lang="fr-FR" sz="4000" i="1" dirty="0"/>
          </a:p>
        </p:txBody>
      </p:sp>
      <p:sp>
        <p:nvSpPr>
          <p:cNvPr id="147460" name="Rectangle 4">
            <a:extLst>
              <a:ext uri="{FF2B5EF4-FFF2-40B4-BE49-F238E27FC236}">
                <a16:creationId xmlns:a16="http://schemas.microsoft.com/office/drawing/2014/main" id="{D5A18D92-8426-48E2-A4C4-816915EB9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789363"/>
            <a:ext cx="82296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fr-FR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122" name="Picture 2" descr="Amateur Radio Emergency Data Network">
            <a:extLst>
              <a:ext uri="{FF2B5EF4-FFF2-40B4-BE49-F238E27FC236}">
                <a16:creationId xmlns:a16="http://schemas.microsoft.com/office/drawing/2014/main" id="{EC0805CF-80E4-87DA-93D3-8D77A56AD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71587"/>
            <a:ext cx="28098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698D0E7-D0FF-8357-6A5D-85E83B7322F4}"/>
              </a:ext>
            </a:extLst>
          </p:cNvPr>
          <p:cNvSpPr txBox="1"/>
          <p:nvPr/>
        </p:nvSpPr>
        <p:spPr>
          <a:xfrm>
            <a:off x="1237325" y="3284984"/>
            <a:ext cx="74494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Présentation lors du Stamm du 27 mars 2023 par HB9FTS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i="1" dirty="0" err="1"/>
              <a:t>Präsentation</a:t>
            </a:r>
            <a:r>
              <a:rPr lang="fr-FR" sz="2400" i="1" dirty="0"/>
              <a:t> </a:t>
            </a:r>
            <a:r>
              <a:rPr lang="fr-FR" sz="2400" i="1" dirty="0" err="1"/>
              <a:t>am</a:t>
            </a:r>
            <a:r>
              <a:rPr lang="fr-FR" sz="2400" i="1" dirty="0"/>
              <a:t> </a:t>
            </a:r>
            <a:r>
              <a:rPr lang="fr-FR" sz="2400" i="1" dirty="0" err="1"/>
              <a:t>nächstem</a:t>
            </a:r>
            <a:r>
              <a:rPr lang="fr-FR" sz="2400" i="1" dirty="0"/>
              <a:t> Stamm </a:t>
            </a:r>
            <a:r>
              <a:rPr lang="fr-FR" sz="2400" i="1" dirty="0" err="1"/>
              <a:t>durch</a:t>
            </a:r>
            <a:r>
              <a:rPr lang="fr-FR" sz="2400" i="1" dirty="0"/>
              <a:t> Alex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Démo / </a:t>
            </a:r>
            <a:r>
              <a:rPr lang="fr-FR" sz="2400" i="1" dirty="0" err="1"/>
              <a:t>Vorführung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Déploiement test dans le courant de l’année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i="1" dirty="0"/>
              <a:t>Test-Einsatz im Laufe des Jahres</a:t>
            </a:r>
            <a:endParaRPr lang="fr-CH" sz="2400" i="1" dirty="0"/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u pied de page 5">
            <a:extLst>
              <a:ext uri="{FF2B5EF4-FFF2-40B4-BE49-F238E27FC236}">
                <a16:creationId xmlns:a16="http://schemas.microsoft.com/office/drawing/2014/main" id="{EA5AE663-9BE5-4093-B310-633C304DC4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5382FD90-B050-4F5F-B88B-AA2E0771652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628838"/>
          </a:xfrm>
        </p:spPr>
        <p:txBody>
          <a:bodyPr/>
          <a:lstStyle/>
          <a:p>
            <a:pPr eaLnBrk="1" hangingPunct="1">
              <a:defRPr/>
            </a:pPr>
            <a:r>
              <a:rPr lang="fr-CH" sz="4000" dirty="0"/>
              <a:t>Objectifs / </a:t>
            </a:r>
            <a:r>
              <a:rPr lang="fr-CH" sz="4000" i="1" dirty="0" err="1"/>
              <a:t>Ziele</a:t>
            </a:r>
            <a:endParaRPr lang="fr-FR" sz="4000" i="1" dirty="0"/>
          </a:p>
        </p:txBody>
      </p:sp>
      <p:sp>
        <p:nvSpPr>
          <p:cNvPr id="147460" name="Rectangle 4">
            <a:extLst>
              <a:ext uri="{FF2B5EF4-FFF2-40B4-BE49-F238E27FC236}">
                <a16:creationId xmlns:a16="http://schemas.microsoft.com/office/drawing/2014/main" id="{3CA382BA-A106-4D72-8814-D77A7FABE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789363"/>
            <a:ext cx="82296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fr-FR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9A69C59-92BF-4763-95D6-330D7B5E4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1016732"/>
            <a:ext cx="6096000" cy="546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fr-CH" sz="2800" kern="0" dirty="0"/>
              <a:t>Relier nos </a:t>
            </a:r>
            <a:r>
              <a:rPr lang="fr-CH" sz="2800" kern="0" dirty="0" err="1"/>
              <a:t>Gateways</a:t>
            </a:r>
            <a:r>
              <a:rPr lang="fr-CH" sz="2800" kern="0" dirty="0"/>
              <a:t> Vara/</a:t>
            </a:r>
            <a:r>
              <a:rPr lang="fr-CH" sz="2800" kern="0" dirty="0" err="1"/>
              <a:t>Winlink</a:t>
            </a:r>
            <a:r>
              <a:rPr lang="fr-CH" sz="2800" kern="0" dirty="0"/>
              <a:t> actuels et en projet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de-DE" sz="2800" i="1" kern="0" dirty="0"/>
              <a:t>unsere aktuellen und geplanten </a:t>
            </a:r>
            <a:r>
              <a:rPr lang="de-DE" sz="2800" i="1" kern="0" dirty="0" err="1"/>
              <a:t>Vara</a:t>
            </a:r>
            <a:r>
              <a:rPr lang="de-DE" sz="2800" i="1" kern="0" dirty="0"/>
              <a:t>/</a:t>
            </a:r>
            <a:r>
              <a:rPr lang="de-DE" sz="2800" i="1" kern="0" dirty="0" err="1"/>
              <a:t>Winlink</a:t>
            </a:r>
            <a:r>
              <a:rPr lang="de-DE" sz="2800" i="1" kern="0" dirty="0"/>
              <a:t>-Gateways miteinander verbinden</a:t>
            </a:r>
            <a:endParaRPr lang="fr-CH" sz="2800" i="1" kern="0" dirty="0"/>
          </a:p>
          <a:p>
            <a:pPr eaLnBrk="1" hangingPunct="1">
              <a:lnSpc>
                <a:spcPct val="90000"/>
              </a:lnSpc>
              <a:defRPr/>
            </a:pPr>
            <a:r>
              <a:rPr lang="fr-CH" sz="2800" kern="0" dirty="0"/>
              <a:t>Relier </a:t>
            </a:r>
            <a:r>
              <a:rPr lang="fr-CH" sz="2800" kern="0" dirty="0" err="1"/>
              <a:t>Moosalp</a:t>
            </a:r>
            <a:r>
              <a:rPr lang="fr-CH" sz="2800" kern="0" dirty="0"/>
              <a:t> et Roc-Blanc à la demande (</a:t>
            </a:r>
            <a:r>
              <a:rPr lang="fr-CH" sz="2800" kern="0" dirty="0" err="1"/>
              <a:t>Echolink</a:t>
            </a:r>
            <a:r>
              <a:rPr lang="fr-CH" sz="2800" kern="0" dirty="0"/>
              <a:t> ou autre)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de-DE" sz="2800" i="1" kern="0" dirty="0" err="1"/>
              <a:t>Moosalp</a:t>
            </a:r>
            <a:r>
              <a:rPr lang="de-DE" sz="2800" i="1" kern="0" dirty="0"/>
              <a:t> und Roc-Blanc auf Anfrage verbinden (</a:t>
            </a:r>
            <a:r>
              <a:rPr lang="de-DE" sz="2800" i="1" kern="0" dirty="0" err="1"/>
              <a:t>Echolink</a:t>
            </a:r>
            <a:r>
              <a:rPr lang="de-DE" sz="2800" i="1" kern="0" dirty="0"/>
              <a:t> oder andere)</a:t>
            </a:r>
            <a:endParaRPr lang="fr-CH" sz="2800" i="1" kern="0" dirty="0"/>
          </a:p>
          <a:p>
            <a:pPr eaLnBrk="1" hangingPunct="1">
              <a:lnSpc>
                <a:spcPct val="90000"/>
              </a:lnSpc>
              <a:defRPr/>
            </a:pPr>
            <a:r>
              <a:rPr lang="fr-CH" sz="2800" kern="0" dirty="0"/>
              <a:t>Créer un réseau téléphonie IP pour la radio de secours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de-DE" sz="2800" i="1" kern="0" dirty="0"/>
              <a:t>Ein IP-Telefonnetzwerk für den Notfunk einrichten</a:t>
            </a:r>
            <a:endParaRPr lang="fr-CH" sz="2800" i="1" kern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fr-FR" sz="2800" kern="0" dirty="0"/>
          </a:p>
        </p:txBody>
      </p:sp>
    </p:spTree>
    <p:extLst>
      <p:ext uri="{BB962C8B-B14F-4D97-AF65-F5344CB8AC3E}">
        <p14:creationId xmlns:p14="http://schemas.microsoft.com/office/powerpoint/2010/main" val="237893544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u pied de page 5">
            <a:extLst>
              <a:ext uri="{FF2B5EF4-FFF2-40B4-BE49-F238E27FC236}">
                <a16:creationId xmlns:a16="http://schemas.microsoft.com/office/drawing/2014/main" id="{D2D5C7E6-8430-40B7-9C5E-77CBAB2456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63E3733-CB3E-4B22-BC78-837A63F0D74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578" y="140628"/>
            <a:ext cx="8229600" cy="958118"/>
          </a:xfrm>
        </p:spPr>
        <p:txBody>
          <a:bodyPr/>
          <a:lstStyle/>
          <a:p>
            <a:pPr algn="l" eaLnBrk="1" hangingPunct="1">
              <a:defRPr/>
            </a:pPr>
            <a:r>
              <a:rPr lang="fr-CH" sz="3600" dirty="0"/>
              <a:t>Groupe de travail Radio en situation</a:t>
            </a:r>
            <a:br>
              <a:rPr lang="fr-CH" sz="3600" dirty="0"/>
            </a:br>
            <a:r>
              <a:rPr lang="fr-CH" sz="3600" dirty="0"/>
              <a:t>d’urgences / </a:t>
            </a:r>
            <a:r>
              <a:rPr lang="fr-CH" sz="3600" i="1" dirty="0" err="1"/>
              <a:t>Funken</a:t>
            </a:r>
            <a:r>
              <a:rPr lang="fr-CH" sz="3600" i="1" dirty="0"/>
              <a:t> in </a:t>
            </a:r>
            <a:r>
              <a:rPr lang="fr-CH" sz="3600" i="1" dirty="0" err="1"/>
              <a:t>Notlagen</a:t>
            </a:r>
            <a:endParaRPr lang="fr-FR" sz="3600" i="1" dirty="0"/>
          </a:p>
        </p:txBody>
      </p:sp>
      <p:sp>
        <p:nvSpPr>
          <p:cNvPr id="147460" name="Rectangle 4">
            <a:extLst>
              <a:ext uri="{FF2B5EF4-FFF2-40B4-BE49-F238E27FC236}">
                <a16:creationId xmlns:a16="http://schemas.microsoft.com/office/drawing/2014/main" id="{6ABEE8F8-EAF5-45AD-987C-146F1C2BF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789363"/>
            <a:ext cx="82296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fr-FR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D32FADC-80E4-4B60-ADD3-253879CA1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2136" y="5049180"/>
            <a:ext cx="2895600" cy="110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fr-FR" sz="2800" kern="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6AAFE2-78BF-ABFE-017D-638A80774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38" y="188640"/>
            <a:ext cx="2143125" cy="2143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268CC4-A95C-2CB0-D9AE-067EB019D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0868"/>
            <a:ext cx="5082285" cy="35891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090B74F-0D6B-B4DD-6ED4-C434B25E4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98" y="2417763"/>
            <a:ext cx="2817276" cy="39690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BE896C9-DBDF-2C63-5CC6-06A1AB9B9F9B}"/>
              </a:ext>
            </a:extLst>
          </p:cNvPr>
          <p:cNvSpPr txBox="1"/>
          <p:nvPr/>
        </p:nvSpPr>
        <p:spPr>
          <a:xfrm>
            <a:off x="1397116" y="5234583"/>
            <a:ext cx="3493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Online via BBB</a:t>
            </a:r>
          </a:p>
          <a:p>
            <a:r>
              <a:rPr lang="fr-FR" dirty="0"/>
              <a:t>Next: 28-02-2023</a:t>
            </a:r>
          </a:p>
          <a:p>
            <a:r>
              <a:rPr lang="fr-FR" dirty="0"/>
              <a:t>Link et infos </a:t>
            </a:r>
            <a:r>
              <a:rPr lang="fr-FR" dirty="0">
                <a:hlinkClick r:id="rId6"/>
              </a:rPr>
              <a:t>www.uska.ch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agenda</a:t>
            </a:r>
            <a:endParaRPr lang="fr-CH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u pied de page 6">
            <a:extLst>
              <a:ext uri="{FF2B5EF4-FFF2-40B4-BE49-F238E27FC236}">
                <a16:creationId xmlns:a16="http://schemas.microsoft.com/office/drawing/2014/main" id="{85F4BA7E-3A64-45DF-8806-64DCC69588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0B889452-B2FC-42F6-AFC2-70CA18145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fr-CH" dirty="0"/>
              <a:t>FIN</a:t>
            </a:r>
            <a:endParaRPr lang="fr-FR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9297E9-3960-4B11-8A9F-7B4E42EC4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620" y="2240868"/>
            <a:ext cx="6096000" cy="926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fr-CH" sz="2800" kern="0" dirty="0"/>
              <a:t>Merci pour votre attention / </a:t>
            </a:r>
            <a:r>
              <a:rPr lang="fr-CH" sz="2800" i="1" kern="0" dirty="0" err="1"/>
              <a:t>Danke</a:t>
            </a:r>
            <a:r>
              <a:rPr lang="fr-CH" sz="2800" i="1" kern="0" dirty="0"/>
              <a:t> </a:t>
            </a:r>
            <a:r>
              <a:rPr lang="fr-CH" sz="2800" i="1" kern="0" dirty="0" err="1"/>
              <a:t>für</a:t>
            </a:r>
            <a:r>
              <a:rPr lang="fr-CH" sz="2800" i="1" kern="0" dirty="0"/>
              <a:t> </a:t>
            </a:r>
            <a:r>
              <a:rPr lang="fr-CH" sz="2800" i="1" kern="0" dirty="0" err="1"/>
              <a:t>eure</a:t>
            </a:r>
            <a:r>
              <a:rPr lang="fr-CH" sz="2800" i="1" kern="0" dirty="0"/>
              <a:t> </a:t>
            </a:r>
            <a:r>
              <a:rPr lang="fr-CH" sz="2800" i="1" kern="0" dirty="0" err="1"/>
              <a:t>Aufmerksamkeit</a:t>
            </a:r>
            <a:endParaRPr lang="fr-CH" sz="2800" i="1" kern="0" dirty="0"/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fr-CH" sz="2800" i="1" kern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fr-FR" sz="2800" kern="0" dirty="0"/>
          </a:p>
        </p:txBody>
      </p:sp>
      <p:pic>
        <p:nvPicPr>
          <p:cNvPr id="3" name="Image 2" descr="Une image contenant arbre, extérieur, neige&#10;&#10;Description générée automatiquement">
            <a:extLst>
              <a:ext uri="{FF2B5EF4-FFF2-40B4-BE49-F238E27FC236}">
                <a16:creationId xmlns:a16="http://schemas.microsoft.com/office/drawing/2014/main" id="{C439433F-CD40-2018-6485-67B3B1F35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1048"/>
            <a:ext cx="2555776" cy="1916832"/>
          </a:xfrm>
          <a:prstGeom prst="rect">
            <a:avLst/>
          </a:prstGeom>
        </p:spPr>
      </p:pic>
      <p:pic>
        <p:nvPicPr>
          <p:cNvPr id="6" name="Image 5" descr="Une image contenant arbre, extérieur, ciel, volant&#10;&#10;Description générée automatiquement">
            <a:extLst>
              <a:ext uri="{FF2B5EF4-FFF2-40B4-BE49-F238E27FC236}">
                <a16:creationId xmlns:a16="http://schemas.microsoft.com/office/drawing/2014/main" id="{E3617711-D592-65A3-3C29-CDBDD9018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3" y="3861047"/>
            <a:ext cx="2555777" cy="1916833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u pied de page 5">
            <a:extLst>
              <a:ext uri="{FF2B5EF4-FFF2-40B4-BE49-F238E27FC236}">
                <a16:creationId xmlns:a16="http://schemas.microsoft.com/office/drawing/2014/main" id="{4CEB9A67-4EEC-4090-9770-39279CE96D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08F80E1-D967-4047-8C9D-EE378A886B2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199" y="103954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fr-CH" sz="4000" dirty="0"/>
              <a:t>Situation actuelle/ </a:t>
            </a:r>
            <a:br>
              <a:rPr lang="fr-CH" sz="4000" dirty="0"/>
            </a:br>
            <a:r>
              <a:rPr lang="fr-CH" sz="4000" i="1" dirty="0" err="1"/>
              <a:t>Aktuelle</a:t>
            </a:r>
            <a:r>
              <a:rPr lang="fr-CH" sz="4000" i="1" dirty="0"/>
              <a:t> Situation HB9Ynet</a:t>
            </a:r>
            <a:endParaRPr lang="fr-FR" sz="4000" i="1" dirty="0"/>
          </a:p>
        </p:txBody>
      </p:sp>
      <p:sp>
        <p:nvSpPr>
          <p:cNvPr id="147460" name="Rectangle 4">
            <a:extLst>
              <a:ext uri="{FF2B5EF4-FFF2-40B4-BE49-F238E27FC236}">
                <a16:creationId xmlns:a16="http://schemas.microsoft.com/office/drawing/2014/main" id="{41EDA7D6-F166-43E3-9B8A-2B92E2C61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789363"/>
            <a:ext cx="82296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fr-FR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68EB0-C87E-69C7-A5C0-A34BF372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05" y="1158885"/>
            <a:ext cx="7659332" cy="510622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pied de page 6">
            <a:extLst>
              <a:ext uri="{FF2B5EF4-FFF2-40B4-BE49-F238E27FC236}">
                <a16:creationId xmlns:a16="http://schemas.microsoft.com/office/drawing/2014/main" id="{68EE120F-4317-4E32-80BF-3BF2DCA673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30EAC648-9736-4697-BE8B-8935B0CB1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fr-FR" dirty="0"/>
              <a:t>Roc-Blanc</a:t>
            </a:r>
          </a:p>
        </p:txBody>
      </p:sp>
      <p:pic>
        <p:nvPicPr>
          <p:cNvPr id="11268" name="Image 2" descr="Une image contenant texte, arbre, signe&#10;&#10;Description générée automatiquement">
            <a:extLst>
              <a:ext uri="{FF2B5EF4-FFF2-40B4-BE49-F238E27FC236}">
                <a16:creationId xmlns:a16="http://schemas.microsoft.com/office/drawing/2014/main" id="{1AB6F3C4-FC66-4DF1-8D7B-1C781BE3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27163"/>
            <a:ext cx="2457450" cy="519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 descr="Une image contenant ciel, extérieur, lumière&#10;&#10;Description générée automatiquement">
            <a:extLst>
              <a:ext uri="{FF2B5EF4-FFF2-40B4-BE49-F238E27FC236}">
                <a16:creationId xmlns:a16="http://schemas.microsoft.com/office/drawing/2014/main" id="{90F981F9-7A3B-C621-90A8-6CE203387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4722" y="2040381"/>
            <a:ext cx="4905744" cy="367930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pied de page 6">
            <a:extLst>
              <a:ext uri="{FF2B5EF4-FFF2-40B4-BE49-F238E27FC236}">
                <a16:creationId xmlns:a16="http://schemas.microsoft.com/office/drawing/2014/main" id="{E0BE1CE4-FB4C-464D-A3A5-07C7349D1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3C2E2C2F-8EAB-4DD9-BF62-659359C10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fr-FR" dirty="0"/>
              <a:t>Plaine-Morte</a:t>
            </a:r>
          </a:p>
        </p:txBody>
      </p:sp>
      <p:pic>
        <p:nvPicPr>
          <p:cNvPr id="6" name="Image 5" descr="Une image contenant neige, ciel, extérieur, skiant&#10;&#10;Description générée automatiquement">
            <a:extLst>
              <a:ext uri="{FF2B5EF4-FFF2-40B4-BE49-F238E27FC236}">
                <a16:creationId xmlns:a16="http://schemas.microsoft.com/office/drawing/2014/main" id="{6C9F1AE1-2377-4B53-941B-CC9AA787F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464"/>
            <a:ext cx="9144000" cy="432707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pied de page 6">
            <a:extLst>
              <a:ext uri="{FF2B5EF4-FFF2-40B4-BE49-F238E27FC236}">
                <a16:creationId xmlns:a16="http://schemas.microsoft.com/office/drawing/2014/main" id="{E0BE1CE4-FB4C-464D-A3A5-07C7349D1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3C2E2C2F-8EAB-4DD9-BF62-659359C10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fr-FR" dirty="0"/>
              <a:t>Plaine-Morte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F7EEA4-0D31-0DDD-2311-6C6F0810B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619"/>
            <a:ext cx="9144000" cy="2826761"/>
          </a:xfrm>
          <a:prstGeom prst="rect">
            <a:avLst/>
          </a:prstGeom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85D61553-9BFD-4BD0-A6A6-2D196EB854D3}"/>
              </a:ext>
            </a:extLst>
          </p:cNvPr>
          <p:cNvSpPr/>
          <p:nvPr/>
        </p:nvSpPr>
        <p:spPr>
          <a:xfrm rot="2974966">
            <a:off x="4441582" y="3578349"/>
            <a:ext cx="527639" cy="174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H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0E8E372-546E-431D-BE33-6B2226859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6713" y="3094831"/>
            <a:ext cx="582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 dirty="0"/>
              <a:t>Sion</a:t>
            </a:r>
            <a:endParaRPr lang="fr-CH" altLang="fr-FR" sz="1800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0C00127-92F1-44ED-B95E-41A2F39B22D9}"/>
              </a:ext>
            </a:extLst>
          </p:cNvPr>
          <p:cNvSpPr/>
          <p:nvPr/>
        </p:nvSpPr>
        <p:spPr>
          <a:xfrm rot="5400000">
            <a:off x="5780881" y="3390899"/>
            <a:ext cx="280987" cy="144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H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6E3449-CC89-45E7-AFBE-14A6ED41C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981" y="2923929"/>
            <a:ext cx="111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 dirty="0"/>
              <a:t>Roc-Blanc</a:t>
            </a:r>
            <a:endParaRPr lang="fr-CH" altLang="fr-FR" sz="1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89DA9C-286C-3365-3C65-C831C30B1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08" y="2747440"/>
            <a:ext cx="1028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 dirty="0" err="1"/>
              <a:t>Wasenalp</a:t>
            </a:r>
            <a:endParaRPr lang="fr-CH" altLang="fr-FR" sz="1800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1AF49CB7-C52D-1189-12B7-25547D95E384}"/>
              </a:ext>
            </a:extLst>
          </p:cNvPr>
          <p:cNvSpPr/>
          <p:nvPr/>
        </p:nvSpPr>
        <p:spPr>
          <a:xfrm rot="5400000">
            <a:off x="517065" y="3206749"/>
            <a:ext cx="280987" cy="144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H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90A542C-E446-1AEA-EFFE-C4D7FE293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609599"/>
            <a:ext cx="1143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4552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 animBg="1"/>
      <p:bldP spid="11" grpId="0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pied de page 6">
            <a:extLst>
              <a:ext uri="{FF2B5EF4-FFF2-40B4-BE49-F238E27FC236}">
                <a16:creationId xmlns:a16="http://schemas.microsoft.com/office/drawing/2014/main" id="{E0BE1CE4-FB4C-464D-A3A5-07C7349D1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3C2E2C2F-8EAB-4DD9-BF62-659359C10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fr-FR" dirty="0"/>
              <a:t>Plaine-Morte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34BD8-D4AE-9C0D-EC4B-2B194077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939"/>
            <a:ext cx="9144000" cy="2816122"/>
          </a:xfrm>
          <a:prstGeom prst="rect">
            <a:avLst/>
          </a:prstGeom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85D61553-9BFD-4BD0-A6A6-2D196EB854D3}"/>
              </a:ext>
            </a:extLst>
          </p:cNvPr>
          <p:cNvSpPr/>
          <p:nvPr/>
        </p:nvSpPr>
        <p:spPr>
          <a:xfrm rot="2974966">
            <a:off x="4541953" y="3400501"/>
            <a:ext cx="527639" cy="174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H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0E8E372-546E-431D-BE33-6B2226859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936" y="2937069"/>
            <a:ext cx="809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 dirty="0" err="1"/>
              <a:t>Niesen</a:t>
            </a:r>
            <a:endParaRPr lang="fr-CH" altLang="fr-FR" sz="18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33BB44F-2D3C-4774-99D2-BC7462C0D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92" y="865188"/>
            <a:ext cx="114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7588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pied de page 6">
            <a:extLst>
              <a:ext uri="{FF2B5EF4-FFF2-40B4-BE49-F238E27FC236}">
                <a16:creationId xmlns:a16="http://schemas.microsoft.com/office/drawing/2014/main" id="{E0BE1CE4-FB4C-464D-A3A5-07C7349D1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3C2E2C2F-8EAB-4DD9-BF62-659359C10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fr-FR" dirty="0"/>
              <a:t>Plaine-Morte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573DE9-CCF7-B717-2485-9EDD1AB6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52" y="1284288"/>
            <a:ext cx="286794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2017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pied de page 6">
            <a:extLst>
              <a:ext uri="{FF2B5EF4-FFF2-40B4-BE49-F238E27FC236}">
                <a16:creationId xmlns:a16="http://schemas.microsoft.com/office/drawing/2014/main" id="{E0BE1CE4-FB4C-464D-A3A5-07C7349D1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3C2E2C2F-8EAB-4DD9-BF62-659359C10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fr-FR" dirty="0" err="1"/>
              <a:t>Moosalp-Goldbiel</a:t>
            </a:r>
            <a:endParaRPr lang="fr-FR" dirty="0"/>
          </a:p>
        </p:txBody>
      </p:sp>
      <p:pic>
        <p:nvPicPr>
          <p:cNvPr id="6" name="Image 5" descr="Une image contenant neige, arbre, extérieur, nature&#10;&#10;Description générée automatiquement">
            <a:extLst>
              <a:ext uri="{FF2B5EF4-FFF2-40B4-BE49-F238E27FC236}">
                <a16:creationId xmlns:a16="http://schemas.microsoft.com/office/drawing/2014/main" id="{E4E67358-C190-7C84-210D-12316EB7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8" y="1259615"/>
            <a:ext cx="6948264" cy="52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42635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u pied de page 5">
            <a:extLst>
              <a:ext uri="{FF2B5EF4-FFF2-40B4-BE49-F238E27FC236}">
                <a16:creationId xmlns:a16="http://schemas.microsoft.com/office/drawing/2014/main" id="{368C2B83-3914-4DF5-A58D-E54424C102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USKA-Valais-Wallis</a:t>
            </a: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BC12476F-4BAA-4544-AC75-44EAF5EE2D4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H" sz="3600" dirty="0"/>
              <a:t>Transits actuels / </a:t>
            </a:r>
            <a:r>
              <a:rPr lang="fr-CH" sz="3600" i="1" dirty="0" err="1"/>
              <a:t>aktuelle</a:t>
            </a:r>
            <a:r>
              <a:rPr lang="fr-CH" sz="3600" i="1" dirty="0"/>
              <a:t> </a:t>
            </a:r>
            <a:r>
              <a:rPr lang="fr-CH" sz="3600" i="1" dirty="0" err="1"/>
              <a:t>Transiten</a:t>
            </a:r>
            <a:r>
              <a:rPr lang="fr-CH" sz="3600" i="1" dirty="0"/>
              <a:t> </a:t>
            </a:r>
            <a:endParaRPr lang="fr-FR" sz="3600" i="1" dirty="0"/>
          </a:p>
        </p:txBody>
      </p:sp>
      <p:sp>
        <p:nvSpPr>
          <p:cNvPr id="147460" name="Rectangle 4">
            <a:extLst>
              <a:ext uri="{FF2B5EF4-FFF2-40B4-BE49-F238E27FC236}">
                <a16:creationId xmlns:a16="http://schemas.microsoft.com/office/drawing/2014/main" id="{E9161B67-8F15-4C9C-833D-F81864920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789363"/>
            <a:ext cx="82296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lang="fr-FR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14F272-6B57-150F-0F77-423B03E9E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0" y="1432849"/>
            <a:ext cx="4175956" cy="1969104"/>
          </a:xfrm>
          <a:prstGeom prst="rect">
            <a:avLst/>
          </a:prstGeom>
        </p:spPr>
      </p:pic>
      <p:pic>
        <p:nvPicPr>
          <p:cNvPr id="2050" name="Picture 2" descr="Kamera aus">
            <a:extLst>
              <a:ext uri="{FF2B5EF4-FFF2-40B4-BE49-F238E27FC236}">
                <a16:creationId xmlns:a16="http://schemas.microsoft.com/office/drawing/2014/main" id="{75F37E98-40E4-D34F-AFD9-9CB8AB776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76" y="1441736"/>
            <a:ext cx="3239852" cy="242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bcam – Roc Blanc – HB9Y">
            <a:extLst>
              <a:ext uri="{FF2B5EF4-FFF2-40B4-BE49-F238E27FC236}">
                <a16:creationId xmlns:a16="http://schemas.microsoft.com/office/drawing/2014/main" id="{7B984843-D3A7-6B89-5404-822B263DC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387162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choLink - Apps on Google Play">
            <a:extLst>
              <a:ext uri="{FF2B5EF4-FFF2-40B4-BE49-F238E27FC236}">
                <a16:creationId xmlns:a16="http://schemas.microsoft.com/office/drawing/2014/main" id="{528F4E91-B6DE-7E86-5BF9-1CCAD79E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32" y="4259035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5906C720-D32B-AA45-5D18-747DCF0AC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5DFE013-8705-AF63-943A-553609486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Ruisseau">
  <a:themeElements>
    <a:clrScheme name="Ruisseau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Ruisseau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isseau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isseau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isseau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isseau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isseau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isseau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isseau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isseau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sseau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20565</TotalTime>
  <Words>298</Words>
  <Application>Microsoft Office PowerPoint</Application>
  <PresentationFormat>Affichage à l'écran (4:3)</PresentationFormat>
  <Paragraphs>73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Comic Sans MS</vt:lpstr>
      <vt:lpstr>Garamond</vt:lpstr>
      <vt:lpstr>Times New Roman</vt:lpstr>
      <vt:lpstr>Wingdings</vt:lpstr>
      <vt:lpstr>Ruisseau</vt:lpstr>
      <vt:lpstr>HB9Ynet Valais Hamnet CH</vt:lpstr>
      <vt:lpstr>Situation actuelle/  Aktuelle Situation HB9Ynet</vt:lpstr>
      <vt:lpstr>Roc-Blanc</vt:lpstr>
      <vt:lpstr>Plaine-Morte</vt:lpstr>
      <vt:lpstr>Plaine-Morte</vt:lpstr>
      <vt:lpstr>Plaine-Morte</vt:lpstr>
      <vt:lpstr>Plaine-Morte</vt:lpstr>
      <vt:lpstr>Moosalp-Goldbiel</vt:lpstr>
      <vt:lpstr>Transits actuels / aktuelle Transiten </vt:lpstr>
      <vt:lpstr>Projets / Projekte</vt:lpstr>
      <vt:lpstr>Projets / Projekte</vt:lpstr>
      <vt:lpstr>Objectifs / Ziele</vt:lpstr>
      <vt:lpstr>Groupe de travail Radio en situation d’urgences / Funken in Notlagen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Multimedia</dc:creator>
  <cp:lastModifiedBy>Marc</cp:lastModifiedBy>
  <cp:revision>390</cp:revision>
  <cp:lastPrinted>2022-03-18T19:48:06Z</cp:lastPrinted>
  <dcterms:created xsi:type="dcterms:W3CDTF">1601-01-01T00:00:00Z</dcterms:created>
  <dcterms:modified xsi:type="dcterms:W3CDTF">2023-02-17T12:43:27Z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  <property fmtid="{D5CDD505-2E9C-101B-9397-08002B2CF9AE}" pid="3" name="LCID">
    <vt:i4>1036</vt:i4>
  </property>
</Properties>
</file>